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3" r:id="rId8"/>
    <p:sldId id="261"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10/4/2021</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10/4/2021</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10/4/2021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10/4/2021</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phelps@ocsredskin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Parent In-service training</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Due to COVID 19 and school current policy and procedures, this training is being provided to you via the school website. </a:t>
            </a:r>
          </a:p>
          <a:p>
            <a:r>
              <a:rPr lang="en-US" dirty="0" smtClean="0"/>
              <a:t>Please contact Amanda Phelps with questions, concerns, or to schedule a conference.</a:t>
            </a:r>
          </a:p>
          <a:p>
            <a:r>
              <a:rPr lang="en-US" dirty="0" smtClean="0">
                <a:hlinkClick r:id="rId2"/>
              </a:rPr>
              <a:t>aphelps@ocsredskins.com</a:t>
            </a:r>
            <a:endParaRPr lang="en-US" dirty="0" smtClean="0"/>
          </a:p>
          <a:p>
            <a:r>
              <a:rPr lang="en-US" dirty="0" smtClean="0"/>
              <a:t>205-543-1515</a:t>
            </a:r>
            <a:endParaRPr lang="en-US" dirty="0"/>
          </a:p>
        </p:txBody>
      </p:sp>
    </p:spTree>
    <p:extLst>
      <p:ext uri="{BB962C8B-B14F-4D97-AF65-F5344CB8AC3E}">
        <p14:creationId xmlns:p14="http://schemas.microsoft.com/office/powerpoint/2010/main" val="1951761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Securing personally identifiable information </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a:t>
            </a:r>
            <a:r>
              <a:rPr lang="en-US" dirty="0" smtClean="0"/>
              <a:t>Oneonta City </a:t>
            </a:r>
            <a:r>
              <a:rPr lang="en-US" dirty="0"/>
              <a:t>School System adheres to all aspects of the Family Educational Rights and Privacy Act (FERPA) as it implements programs and procedures for collecting, managing, storing, transmitting, using, securing, reporting, and destroying data and student information. Appropriate use of data is essential to accelerating student achievement, planning, and school system program effectiveness.</a:t>
            </a:r>
          </a:p>
          <a:p>
            <a:r>
              <a:rPr lang="en-US" dirty="0"/>
              <a:t>School system data collection, management, and reporting is implemented according to Alabama State Department of Education guidelines and in a manner designed to preserve and protect individual and collective privacy rights and to ensure confidentiality and security of collected data. Local school and system student data is transmitted daily to the Alabama State Department of Education data management system from which state and federal reporting is completed. Each student is assigned a unique student identifier upon enrollment into the student management system to ensure compliance with the privacy rights of each student and his or her parents/guardians. No personally identifiable individual student data is shared in either state or federally required reporting.</a:t>
            </a:r>
          </a:p>
          <a:p>
            <a:r>
              <a:rPr lang="en-US" dirty="0"/>
              <a:t>Data collected by the school system is maintained within a secure infrastructure. Access to data is limited to pre-identified staff whose job responsibilities include required data collection, analysis, reporting, and management. Training in data security and student privacy laws is provided to these individuals on a regular basis to ensure compliance with school system policies and state and federal privacy laws.</a:t>
            </a:r>
          </a:p>
        </p:txBody>
      </p:sp>
    </p:spTree>
    <p:extLst>
      <p:ext uri="{BB962C8B-B14F-4D97-AF65-F5344CB8AC3E}">
        <p14:creationId xmlns:p14="http://schemas.microsoft.com/office/powerpoint/2010/main" val="2351269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 Parental review of student record.</a:t>
            </a:r>
            <a:r>
              <a:rPr lang="en-US" dirty="0"/>
              <a:t/>
            </a:r>
            <a:br>
              <a:rPr lang="en-US" dirty="0"/>
            </a:br>
            <a:r>
              <a:rPr lang="en-US" dirty="0"/>
              <a:t>• Provision for providing copies of student records.</a:t>
            </a:r>
            <a:r>
              <a:rPr lang="en-US" dirty="0"/>
              <a:t/>
            </a:r>
            <a:br>
              <a:rPr lang="en-US" dirty="0"/>
            </a:br>
            <a:r>
              <a:rPr lang="en-US" dirty="0"/>
              <a:t>• Amendment of student records at parent's request.</a:t>
            </a:r>
            <a:r>
              <a:rPr lang="en-US" dirty="0"/>
              <a:t/>
            </a:r>
            <a:br>
              <a:rPr lang="en-US" dirty="0"/>
            </a:br>
            <a:r>
              <a:rPr lang="en-US" dirty="0"/>
              <a:t>• Release of information.</a:t>
            </a:r>
            <a:r>
              <a:rPr lang="en-US" dirty="0"/>
              <a:t/>
            </a:r>
            <a:br>
              <a:rPr lang="en-US" dirty="0"/>
            </a:br>
            <a:r>
              <a:rPr lang="en-US" dirty="0"/>
              <a:t>• Hearings (re: amending of student records at parent's request).</a:t>
            </a:r>
            <a:r>
              <a:rPr lang="en-US" dirty="0"/>
              <a:t/>
            </a:r>
            <a:br>
              <a:rPr lang="en-US" dirty="0"/>
            </a:br>
            <a:r>
              <a:rPr lang="en-US" dirty="0"/>
              <a:t>• Records on more than one student.</a:t>
            </a:r>
            <a:r>
              <a:rPr lang="en-US" dirty="0"/>
              <a:t/>
            </a:r>
            <a:br>
              <a:rPr lang="en-US" dirty="0"/>
            </a:br>
            <a:r>
              <a:rPr lang="en-US" dirty="0"/>
              <a:t>• Affording rights of privacy to students.</a:t>
            </a:r>
            <a:r>
              <a:rPr lang="en-US" dirty="0"/>
              <a:t/>
            </a:r>
            <a:br>
              <a:rPr lang="en-US" dirty="0"/>
            </a:br>
            <a:r>
              <a:rPr lang="en-US" dirty="0"/>
              <a:t>• Obtaining parental consent.</a:t>
            </a:r>
            <a:r>
              <a:rPr lang="en-US" dirty="0"/>
              <a:t/>
            </a:r>
            <a:br>
              <a:rPr lang="en-US" dirty="0"/>
            </a:br>
            <a:r>
              <a:rPr lang="en-US" dirty="0"/>
              <a:t>• Destroying information.</a:t>
            </a:r>
            <a:r>
              <a:rPr lang="en-US" dirty="0"/>
              <a:t/>
            </a:r>
            <a:br>
              <a:rPr lang="en-US" dirty="0"/>
            </a:br>
            <a:r>
              <a:rPr lang="en-US" dirty="0"/>
              <a:t>• Securing personally identifiable information.</a:t>
            </a:r>
            <a:endParaRPr lang="en-US" dirty="0"/>
          </a:p>
        </p:txBody>
      </p:sp>
    </p:spTree>
    <p:extLst>
      <p:ext uri="{BB962C8B-B14F-4D97-AF65-F5344CB8AC3E}">
        <p14:creationId xmlns:p14="http://schemas.microsoft.com/office/powerpoint/2010/main" val="3928129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Parental Review of Student records/amendment of records/Hearings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a:t>1. Parents or guardians may review their own children’s records by contacting the school for </a:t>
            </a:r>
            <a:r>
              <a:rPr lang="en-US" dirty="0" smtClean="0"/>
              <a:t>an appointment</a:t>
            </a:r>
            <a:r>
              <a:rPr lang="en-US" dirty="0"/>
              <a:t>. An appointment for conference shall be scheduled as soon as possible. </a:t>
            </a:r>
            <a:r>
              <a:rPr lang="en-US" dirty="0" smtClean="0"/>
              <a:t>The disclosure </a:t>
            </a:r>
            <a:r>
              <a:rPr lang="en-US" dirty="0"/>
              <a:t>record shall be completed at the conference.</a:t>
            </a:r>
          </a:p>
          <a:p>
            <a:pPr marL="0" indent="0">
              <a:buNone/>
            </a:pPr>
            <a:r>
              <a:rPr lang="en-US" dirty="0"/>
              <a:t>2. The principal or a designee shall attend the review conference to explain the records and </a:t>
            </a:r>
            <a:r>
              <a:rPr lang="en-US" dirty="0" smtClean="0"/>
              <a:t>to respond </a:t>
            </a:r>
            <a:r>
              <a:rPr lang="en-US" dirty="0"/>
              <a:t>to questions regarding information in the records</a:t>
            </a:r>
            <a:r>
              <a:rPr lang="en-US" dirty="0" smtClean="0"/>
              <a:t>.</a:t>
            </a:r>
          </a:p>
          <a:p>
            <a:pPr marL="0" indent="0">
              <a:buNone/>
            </a:pPr>
            <a:r>
              <a:rPr lang="en-US" dirty="0" smtClean="0"/>
              <a:t>3. If </a:t>
            </a:r>
            <a:r>
              <a:rPr lang="en-US" dirty="0"/>
              <a:t>the parent or guardian requests a hearing to challenge information contained in the folder, </a:t>
            </a:r>
            <a:r>
              <a:rPr lang="en-US" dirty="0" smtClean="0"/>
              <a:t>a written </a:t>
            </a:r>
            <a:r>
              <a:rPr lang="en-US" dirty="0"/>
              <a:t>request shall be made and a hearing scheduled for a date not less than three (3) </a:t>
            </a:r>
            <a:r>
              <a:rPr lang="en-US" dirty="0" smtClean="0"/>
              <a:t>days or </a:t>
            </a:r>
            <a:r>
              <a:rPr lang="en-US" dirty="0"/>
              <a:t>more than two (2) weeks from the date the request is received.</a:t>
            </a:r>
          </a:p>
          <a:p>
            <a:pPr lvl="1"/>
            <a:r>
              <a:rPr lang="en-US" dirty="0"/>
              <a:t>A. The hearing shall be held with the parent/guardian and the principal.</a:t>
            </a:r>
          </a:p>
          <a:p>
            <a:pPr lvl="1"/>
            <a:r>
              <a:rPr lang="en-US" dirty="0"/>
              <a:t>B. If said hearing does not satisfy the parent/guardian, he/she may appeal to a review </a:t>
            </a:r>
            <a:r>
              <a:rPr lang="en-US" dirty="0" smtClean="0"/>
              <a:t>panel at </a:t>
            </a:r>
            <a:r>
              <a:rPr lang="en-US" dirty="0"/>
              <a:t>the Superintendent’s </a:t>
            </a:r>
            <a:r>
              <a:rPr lang="en-US" dirty="0" smtClean="0"/>
              <a:t>level.</a:t>
            </a:r>
          </a:p>
          <a:p>
            <a:pPr lvl="1"/>
            <a:r>
              <a:rPr lang="en-US" dirty="0" smtClean="0"/>
              <a:t>C</a:t>
            </a:r>
            <a:r>
              <a:rPr lang="en-US" dirty="0"/>
              <a:t>. The appeal by the parent/guardian shall be made in writing to the Superintendent, </a:t>
            </a:r>
            <a:r>
              <a:rPr lang="en-US" dirty="0" smtClean="0"/>
              <a:t>who shall </a:t>
            </a:r>
            <a:r>
              <a:rPr lang="en-US" dirty="0"/>
              <a:t>schedule a review panel meeting within ten (10) days following receipt of </a:t>
            </a:r>
            <a:r>
              <a:rPr lang="en-US" dirty="0" smtClean="0"/>
              <a:t>the written </a:t>
            </a:r>
            <a:r>
              <a:rPr lang="en-US" dirty="0"/>
              <a:t>appeal. The date, time, and place of the review panel hearing shall be sent to </a:t>
            </a:r>
            <a:r>
              <a:rPr lang="en-US" dirty="0" smtClean="0"/>
              <a:t>the parent/guardian </a:t>
            </a:r>
            <a:r>
              <a:rPr lang="en-US" dirty="0"/>
              <a:t>by registered or certified mail, return receipt </a:t>
            </a:r>
            <a:r>
              <a:rPr lang="en-US" dirty="0" smtClean="0"/>
              <a:t>requested.</a:t>
            </a:r>
            <a:endParaRPr lang="en-US" dirty="0"/>
          </a:p>
          <a:p>
            <a:pPr marL="0" indent="0">
              <a:buNone/>
            </a:pPr>
            <a:r>
              <a:rPr lang="en-US" dirty="0"/>
              <a:t>4. The review panel shall be comprised of three (3) professional representatives </a:t>
            </a:r>
            <a:r>
              <a:rPr lang="en-US" dirty="0" smtClean="0"/>
              <a:t>of  the administrative </a:t>
            </a:r>
            <a:r>
              <a:rPr lang="en-US" dirty="0"/>
              <a:t>staff. At the meeting:</a:t>
            </a:r>
          </a:p>
          <a:p>
            <a:r>
              <a:rPr lang="en-US" dirty="0"/>
              <a:t>A. The Superintendent or designee will preside;</a:t>
            </a:r>
          </a:p>
          <a:p>
            <a:r>
              <a:rPr lang="en-US" dirty="0"/>
              <a:t>B. The parent/guardian, principal and, if requested by either party, the student will be</a:t>
            </a:r>
          </a:p>
          <a:p>
            <a:r>
              <a:rPr lang="en-US" dirty="0"/>
              <a:t>present;</a:t>
            </a:r>
          </a:p>
          <a:p>
            <a:r>
              <a:rPr lang="en-US" dirty="0"/>
              <a:t>C. The review panel’s decision shall be communicated in writing to the parent/guardian</a:t>
            </a:r>
          </a:p>
          <a:p>
            <a:r>
              <a:rPr lang="en-US" dirty="0"/>
              <a:t>within ten (10) days;</a:t>
            </a:r>
          </a:p>
          <a:p>
            <a:r>
              <a:rPr lang="en-US" dirty="0"/>
              <a:t>D. The parent/guardian shall have the right to file a dissenting statement, which shall</a:t>
            </a:r>
          </a:p>
          <a:p>
            <a:r>
              <a:rPr lang="en-US" dirty="0"/>
              <a:t>become part of the student’s cumulative record.</a:t>
            </a:r>
          </a:p>
        </p:txBody>
      </p:sp>
    </p:spTree>
    <p:extLst>
      <p:ext uri="{BB962C8B-B14F-4D97-AF65-F5344CB8AC3E}">
        <p14:creationId xmlns:p14="http://schemas.microsoft.com/office/powerpoint/2010/main" val="2171808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Provision for providing copies of student records </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1. The principal shall be responsible for determining who, other than the parent, guardian, </a:t>
            </a:r>
            <a:r>
              <a:rPr lang="en-US" dirty="0" smtClean="0"/>
              <a:t>or eligible </a:t>
            </a:r>
            <a:r>
              <a:rPr lang="en-US" dirty="0"/>
              <a:t>student, shall have access to student records.</a:t>
            </a:r>
          </a:p>
          <a:p>
            <a:pPr marL="0" indent="0">
              <a:buNone/>
            </a:pPr>
            <a:r>
              <a:rPr lang="en-US" dirty="0"/>
              <a:t>2. Teachers and other school officials, within the system, who have a legitimate </a:t>
            </a:r>
            <a:r>
              <a:rPr lang="en-US" dirty="0" smtClean="0"/>
              <a:t>educational interest </a:t>
            </a:r>
            <a:r>
              <a:rPr lang="en-US" dirty="0"/>
              <a:t>may be granted access without the written consent of the parent or without an </a:t>
            </a:r>
            <a:r>
              <a:rPr lang="en-US" dirty="0" smtClean="0"/>
              <a:t>entry being </a:t>
            </a:r>
            <a:r>
              <a:rPr lang="en-US" dirty="0"/>
              <a:t>made in the disclosure record. Such interest may include, but not be limited to, </a:t>
            </a:r>
            <a:r>
              <a:rPr lang="en-US" dirty="0" smtClean="0"/>
              <a:t>adding material</a:t>
            </a:r>
            <a:r>
              <a:rPr lang="en-US" dirty="0"/>
              <a:t>, filing new student data, removing inadequate, ambiguous, and irrelevant data.</a:t>
            </a:r>
          </a:p>
          <a:p>
            <a:pPr marL="0" indent="0">
              <a:buNone/>
            </a:pPr>
            <a:r>
              <a:rPr lang="en-US" dirty="0"/>
              <a:t>3. The following individuals or agencies may be granted access without the written consent </a:t>
            </a:r>
            <a:r>
              <a:rPr lang="en-US" dirty="0" smtClean="0"/>
              <a:t>of the </a:t>
            </a:r>
            <a:r>
              <a:rPr lang="en-US" dirty="0"/>
              <a:t>parent by completing the disclosure card:</a:t>
            </a:r>
          </a:p>
          <a:p>
            <a:pPr marL="0" indent="0">
              <a:buNone/>
            </a:pPr>
            <a:r>
              <a:rPr lang="en-US" dirty="0" smtClean="0"/>
              <a:t>	A</a:t>
            </a:r>
            <a:r>
              <a:rPr lang="en-US" dirty="0"/>
              <a:t>. Authorized representatives of:</a:t>
            </a:r>
          </a:p>
          <a:p>
            <a:pPr marL="0" indent="0">
              <a:buNone/>
            </a:pPr>
            <a:r>
              <a:rPr lang="en-US" dirty="0" smtClean="0"/>
              <a:t>	1</a:t>
            </a:r>
            <a:r>
              <a:rPr lang="en-US" dirty="0"/>
              <a:t>) The Comptroller General of the United States;</a:t>
            </a:r>
          </a:p>
          <a:p>
            <a:pPr marL="0" indent="0">
              <a:buNone/>
            </a:pPr>
            <a:r>
              <a:rPr lang="en-US" dirty="0" smtClean="0"/>
              <a:t>	2</a:t>
            </a:r>
            <a:r>
              <a:rPr lang="en-US" dirty="0"/>
              <a:t>) The Secretary of the United States Department of Education;</a:t>
            </a:r>
          </a:p>
          <a:p>
            <a:pPr marL="0" indent="0">
              <a:buNone/>
            </a:pPr>
            <a:r>
              <a:rPr lang="en-US" dirty="0" smtClean="0"/>
              <a:t>	3</a:t>
            </a:r>
            <a:r>
              <a:rPr lang="en-US" dirty="0"/>
              <a:t>) State education authorities;</a:t>
            </a:r>
          </a:p>
          <a:p>
            <a:pPr marL="0" indent="0">
              <a:buNone/>
            </a:pPr>
            <a:r>
              <a:rPr lang="en-US" dirty="0" smtClean="0"/>
              <a:t>	4</a:t>
            </a:r>
            <a:r>
              <a:rPr lang="en-US" dirty="0"/>
              <a:t>) Appropriate community agencies involved in handling students’ health or </a:t>
            </a:r>
            <a:r>
              <a:rPr lang="en-US" dirty="0" smtClean="0"/>
              <a:t>safety;</a:t>
            </a:r>
          </a:p>
          <a:p>
            <a:pPr marL="0" indent="0">
              <a:buNone/>
            </a:pPr>
            <a:r>
              <a:rPr lang="en-US" dirty="0"/>
              <a:t>	</a:t>
            </a:r>
            <a:r>
              <a:rPr lang="en-US" dirty="0" smtClean="0"/>
              <a:t>B</a:t>
            </a:r>
            <a:r>
              <a:rPr lang="en-US" dirty="0"/>
              <a:t>. Agencies requiring information in connection with a student’s application for receipt </a:t>
            </a:r>
            <a:r>
              <a:rPr lang="en-US" dirty="0" smtClean="0"/>
              <a:t>of financial </a:t>
            </a:r>
            <a:r>
              <a:rPr lang="en-US" dirty="0"/>
              <a:t>aid.</a:t>
            </a:r>
          </a:p>
          <a:p>
            <a:pPr marL="0" indent="0">
              <a:buNone/>
            </a:pPr>
            <a:r>
              <a:rPr lang="en-US" dirty="0" smtClean="0"/>
              <a:t>	C</a:t>
            </a:r>
            <a:r>
              <a:rPr lang="en-US" dirty="0"/>
              <a:t>. Courts, upon the issuance of proper orders or subpoenas. Reasonable efforts shall </a:t>
            </a:r>
            <a:r>
              <a:rPr lang="en-US" dirty="0" smtClean="0"/>
              <a:t>be made </a:t>
            </a:r>
            <a:r>
              <a:rPr lang="en-US" dirty="0"/>
              <a:t>to notify the parents/guardians of the order or subpoena.</a:t>
            </a:r>
          </a:p>
          <a:p>
            <a:pPr marL="0" indent="0">
              <a:buNone/>
            </a:pPr>
            <a:r>
              <a:rPr lang="en-US" dirty="0" smtClean="0"/>
              <a:t>	D</a:t>
            </a:r>
            <a:r>
              <a:rPr lang="en-US" dirty="0"/>
              <a:t>. Information shall be released without parental consent to a school to which a student </a:t>
            </a:r>
            <a:r>
              <a:rPr lang="en-US" dirty="0" smtClean="0"/>
              <a:t>has transferred</a:t>
            </a:r>
            <a:r>
              <a:rPr lang="en-US" dirty="0"/>
              <a:t>.</a:t>
            </a:r>
          </a:p>
          <a:p>
            <a:pPr marL="0" indent="0">
              <a:buNone/>
            </a:pPr>
            <a:r>
              <a:rPr lang="en-US" dirty="0" smtClean="0"/>
              <a:t>	E</a:t>
            </a:r>
            <a:r>
              <a:rPr lang="en-US" dirty="0"/>
              <a:t>. The principal shall require written approval of a parent/guardian or eligible student </a:t>
            </a:r>
            <a:r>
              <a:rPr lang="en-US" dirty="0" smtClean="0"/>
              <a:t>in order to grant access to others not specifically authorized by this policy.</a:t>
            </a:r>
            <a:endParaRPr lang="en-US" dirty="0"/>
          </a:p>
        </p:txBody>
      </p:sp>
    </p:spTree>
    <p:extLst>
      <p:ext uri="{BB962C8B-B14F-4D97-AF65-F5344CB8AC3E}">
        <p14:creationId xmlns:p14="http://schemas.microsoft.com/office/powerpoint/2010/main" val="2418840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of information</a:t>
            </a:r>
            <a:endParaRPr lang="en-US" dirty="0"/>
          </a:p>
        </p:txBody>
      </p:sp>
      <p:sp>
        <p:nvSpPr>
          <p:cNvPr id="3" name="Content Placeholder 2"/>
          <p:cNvSpPr>
            <a:spLocks noGrp="1"/>
          </p:cNvSpPr>
          <p:nvPr>
            <p:ph idx="1"/>
          </p:nvPr>
        </p:nvSpPr>
        <p:spPr/>
        <p:txBody>
          <a:bodyPr/>
          <a:lstStyle/>
          <a:p>
            <a:r>
              <a:rPr lang="en-US" dirty="0" smtClean="0"/>
              <a:t>With signed parental consent to request records the school will provide records release at no cost to parent or requesting agency. </a:t>
            </a:r>
          </a:p>
          <a:p>
            <a:r>
              <a:rPr lang="en-US" dirty="0" smtClean="0"/>
              <a:t>The school will provide release of information in a timely manner. </a:t>
            </a:r>
            <a:endParaRPr lang="en-US" dirty="0"/>
          </a:p>
        </p:txBody>
      </p:sp>
    </p:spTree>
    <p:extLst>
      <p:ext uri="{BB962C8B-B14F-4D97-AF65-F5344CB8AC3E}">
        <p14:creationId xmlns:p14="http://schemas.microsoft.com/office/powerpoint/2010/main" val="3342420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parental consent</a:t>
            </a: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dirty="0"/>
              <a:t>The Protection of Pupil Rights Amendment requires parents to be notified when school districts are going to collect “protected” information and share it with companies who may use it for marketing purposes or for behavioral study and research.</a:t>
            </a:r>
            <a:endParaRPr lang="en-US" b="1" dirty="0" smtClean="0"/>
          </a:p>
          <a:p>
            <a:pPr fontAlgn="base"/>
            <a:r>
              <a:rPr lang="en-US" b="1" dirty="0" smtClean="0"/>
              <a:t>Parental </a:t>
            </a:r>
            <a:r>
              <a:rPr lang="en-US" b="1" dirty="0"/>
              <a:t>consent must be given</a:t>
            </a:r>
            <a:r>
              <a:rPr lang="en-US" dirty="0"/>
              <a:t> if the </a:t>
            </a:r>
            <a:r>
              <a:rPr lang="en-US" dirty="0" smtClean="0"/>
              <a:t>activity is </a:t>
            </a:r>
            <a:r>
              <a:rPr lang="en-US" dirty="0"/>
              <a:t>in one of the following protected eight areas (known as protected information) and is being funded in part or in whole by the federal government:</a:t>
            </a:r>
          </a:p>
          <a:p>
            <a:pPr fontAlgn="base"/>
            <a:r>
              <a:rPr lang="en-US" dirty="0"/>
              <a:t>1. political affiliations or beliefs of the student or the student’s parent,</a:t>
            </a:r>
            <a:br>
              <a:rPr lang="en-US" dirty="0"/>
            </a:br>
            <a:r>
              <a:rPr lang="en-US" dirty="0"/>
              <a:t>2. mental or psychological problems of the student or the student’s family,</a:t>
            </a:r>
            <a:br>
              <a:rPr lang="en-US" dirty="0"/>
            </a:br>
            <a:r>
              <a:rPr lang="en-US" dirty="0"/>
              <a:t>3. sex behavior or attitudes,</a:t>
            </a:r>
            <a:br>
              <a:rPr lang="en-US" dirty="0"/>
            </a:br>
            <a:r>
              <a:rPr lang="en-US" dirty="0"/>
              <a:t>4. illegal, anti-social, self-incriminating, or demeaning behavior,</a:t>
            </a:r>
            <a:br>
              <a:rPr lang="en-US" dirty="0"/>
            </a:br>
            <a:r>
              <a:rPr lang="en-US" dirty="0"/>
              <a:t>5. critical appraisals of other individuals with whom respondents have close family relationships,</a:t>
            </a:r>
            <a:br>
              <a:rPr lang="en-US" dirty="0"/>
            </a:br>
            <a:r>
              <a:rPr lang="en-US" dirty="0"/>
              <a:t>6. legally recognized privileged or analogous relationships, such as those of lawyers, physicians, and ministers,</a:t>
            </a:r>
            <a:br>
              <a:rPr lang="en-US" dirty="0"/>
            </a:br>
            <a:r>
              <a:rPr lang="en-US" dirty="0"/>
              <a:t>7. religious practices, affiliations, or beliefs of the student or student’s parent, or</a:t>
            </a:r>
            <a:br>
              <a:rPr lang="en-US" dirty="0"/>
            </a:br>
            <a:r>
              <a:rPr lang="en-US" dirty="0"/>
              <a:t>8. income (other than that required by law to determine eligibility for participation in a program or for receiving financial assistance under such program).</a:t>
            </a:r>
          </a:p>
          <a:p>
            <a:endParaRPr lang="en-US" dirty="0"/>
          </a:p>
        </p:txBody>
      </p:sp>
    </p:spTree>
    <p:extLst>
      <p:ext uri="{BB962C8B-B14F-4D97-AF65-F5344CB8AC3E}">
        <p14:creationId xmlns:p14="http://schemas.microsoft.com/office/powerpoint/2010/main" val="3295445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fontAlgn="base"/>
            <a:r>
              <a:rPr lang="en-US" b="1" dirty="0"/>
              <a:t>Parents must be given notice and the opportunity to opt out of</a:t>
            </a:r>
            <a:endParaRPr lang="en-US" dirty="0"/>
          </a:p>
          <a:p>
            <a:pPr fontAlgn="base"/>
            <a:r>
              <a:rPr lang="en-US" dirty="0"/>
              <a:t>Any other protected information survey, regardless of funding,</a:t>
            </a:r>
          </a:p>
          <a:p>
            <a:pPr fontAlgn="base"/>
            <a:r>
              <a:rPr lang="en-US" dirty="0"/>
              <a:t>Any non-emergency, invasive physical exam or screening required as a condition of attendance, administered by the school or its agent, and not necessary to protect the immediate health and safety of a student, except for hearing, vision, or scoliosis screenings, or any physical exam or screening permitted or required under State law, and</a:t>
            </a:r>
          </a:p>
          <a:p>
            <a:pPr fontAlgn="base"/>
            <a:r>
              <a:rPr lang="en-US" dirty="0"/>
              <a:t>Activities involving collection, disclosure, or use of personal information obtained from students for marketing or to sell or otherwise distribute the information to others.</a:t>
            </a:r>
          </a:p>
          <a:p>
            <a:pPr marL="0" indent="0">
              <a:buNone/>
            </a:pPr>
            <a:endParaRPr lang="en-US" dirty="0"/>
          </a:p>
        </p:txBody>
      </p:sp>
    </p:spTree>
    <p:extLst>
      <p:ext uri="{BB962C8B-B14F-4D97-AF65-F5344CB8AC3E}">
        <p14:creationId xmlns:p14="http://schemas.microsoft.com/office/powerpoint/2010/main" val="3626573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Affording rights of privacy to students</a:t>
            </a:r>
            <a:endParaRPr lang="en-US" dirty="0"/>
          </a:p>
        </p:txBody>
      </p:sp>
      <p:sp>
        <p:nvSpPr>
          <p:cNvPr id="3" name="Content Placeholder 2"/>
          <p:cNvSpPr>
            <a:spLocks noGrp="1"/>
          </p:cNvSpPr>
          <p:nvPr>
            <p:ph idx="1"/>
          </p:nvPr>
        </p:nvSpPr>
        <p:spPr/>
        <p:txBody>
          <a:bodyPr/>
          <a:lstStyle/>
          <a:p>
            <a:r>
              <a:rPr lang="en-US" dirty="0"/>
              <a:t>FERPA prohibits schools from disclosing educational records or any personally identifiable student information without the parent's written permission. The term "educational records" includes all files, documents, or other materials directly related to a student and maintained by the school. Student information related to the Individuals with Disabilities Education Act (IDEA) also falls under this protected category.</a:t>
            </a:r>
          </a:p>
          <a:p>
            <a:r>
              <a:rPr lang="en-US" dirty="0"/>
              <a:t>Once the student turns 18, the protections afforded by FERPA transfer from the parent to the student. Additionally, a student's health records -- which may include immunization records maintained by school administrators, or injuries and other medical-related information recorded by the school nurse -- are protected under FERPA</a:t>
            </a:r>
          </a:p>
          <a:p>
            <a:endParaRPr lang="en-US" dirty="0"/>
          </a:p>
        </p:txBody>
      </p:sp>
    </p:spTree>
    <p:extLst>
      <p:ext uri="{BB962C8B-B14F-4D97-AF65-F5344CB8AC3E}">
        <p14:creationId xmlns:p14="http://schemas.microsoft.com/office/powerpoint/2010/main" val="3693243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Destruction of records </a:t>
            </a:r>
            <a:endParaRPr lang="en-US" dirty="0"/>
          </a:p>
        </p:txBody>
      </p:sp>
      <p:sp>
        <p:nvSpPr>
          <p:cNvPr id="3" name="Content Placeholder 2"/>
          <p:cNvSpPr>
            <a:spLocks noGrp="1"/>
          </p:cNvSpPr>
          <p:nvPr>
            <p:ph idx="1"/>
          </p:nvPr>
        </p:nvSpPr>
        <p:spPr/>
        <p:txBody>
          <a:bodyPr/>
          <a:lstStyle/>
          <a:p>
            <a:r>
              <a:rPr lang="en-US" dirty="0" smtClean="0"/>
              <a:t>Public announcement of all destruction of records will be given prior to the destruction. In </a:t>
            </a:r>
            <a:r>
              <a:rPr lang="en-US" dirty="0"/>
              <a:t>accordance with federal and state laws, special education records are maintained for five years after the student exits the special education program, graduates, transfers, or withdraws from </a:t>
            </a:r>
            <a:r>
              <a:rPr lang="en-US" dirty="0" smtClean="0"/>
              <a:t>Oneonta City Schools. </a:t>
            </a:r>
            <a:r>
              <a:rPr lang="en-US" dirty="0"/>
              <a:t>In accordance with State of Alabama Special Education guidelines, special education records that are not claimed </a:t>
            </a:r>
            <a:r>
              <a:rPr lang="en-US" dirty="0" smtClean="0"/>
              <a:t>upon public notice in a reasonable amount of time will </a:t>
            </a:r>
            <a:r>
              <a:rPr lang="en-US" dirty="0"/>
              <a:t>be destroyed. A written request for records may be sent to the contact </a:t>
            </a:r>
            <a:r>
              <a:rPr lang="en-US" dirty="0" smtClean="0"/>
              <a:t>below at anytime. </a:t>
            </a:r>
            <a:r>
              <a:rPr lang="en-US" dirty="0"/>
              <a:t>Please include the student’s name, birth date, date of graduation or date last attended on the request</a:t>
            </a:r>
            <a:r>
              <a:rPr lang="en-US" dirty="0" smtClean="0"/>
              <a:t>.</a:t>
            </a:r>
          </a:p>
          <a:p>
            <a:pPr lvl="6"/>
            <a:r>
              <a:rPr lang="en-US" dirty="0" smtClean="0"/>
              <a:t>Oneonta City Schools</a:t>
            </a:r>
          </a:p>
          <a:p>
            <a:pPr marL="1243200" lvl="6" indent="0">
              <a:buNone/>
            </a:pPr>
            <a:r>
              <a:rPr lang="en-US" dirty="0"/>
              <a:t>	</a:t>
            </a:r>
            <a:r>
              <a:rPr lang="en-US" dirty="0" smtClean="0"/>
              <a:t>Amanda Phelps, 27605 Hwy 75, Oneonta, AL 35121</a:t>
            </a:r>
            <a:endParaRPr lang="en-US" dirty="0"/>
          </a:p>
        </p:txBody>
      </p:sp>
    </p:spTree>
    <p:extLst>
      <p:ext uri="{BB962C8B-B14F-4D97-AF65-F5344CB8AC3E}">
        <p14:creationId xmlns:p14="http://schemas.microsoft.com/office/powerpoint/2010/main" val="16869170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30</TotalTime>
  <Words>1161</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Corbel</vt:lpstr>
      <vt:lpstr>Wingdings</vt:lpstr>
      <vt:lpstr>Banded</vt:lpstr>
      <vt:lpstr>Parent In-service training</vt:lpstr>
      <vt:lpstr>Agenda:</vt:lpstr>
      <vt:lpstr>Parental Review of Student records/amendment of records/Hearings</vt:lpstr>
      <vt:lpstr>Provision for providing copies of student records </vt:lpstr>
      <vt:lpstr>Release of information</vt:lpstr>
      <vt:lpstr>Obtaining parental consent</vt:lpstr>
      <vt:lpstr>Continued:</vt:lpstr>
      <vt:lpstr>Affording rights of privacy to students</vt:lpstr>
      <vt:lpstr>Destruction of records </vt:lpstr>
      <vt:lpstr>Securing personally identifiable information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In-service training</dc:title>
  <dc:creator>Amanda Phelps</dc:creator>
  <cp:lastModifiedBy>Amanda Phelps</cp:lastModifiedBy>
  <cp:revision>4</cp:revision>
  <dcterms:created xsi:type="dcterms:W3CDTF">2021-10-04T15:35:49Z</dcterms:created>
  <dcterms:modified xsi:type="dcterms:W3CDTF">2021-10-04T16:06:10Z</dcterms:modified>
</cp:coreProperties>
</file>